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notesMasterIdLst>
    <p:notesMasterId r:id="rId11"/>
  </p:notesMasterIdLst>
  <p:sldIdLst>
    <p:sldId id="256" r:id="rId2"/>
    <p:sldId id="261" r:id="rId3"/>
    <p:sldId id="262" r:id="rId4"/>
    <p:sldId id="257" r:id="rId5"/>
    <p:sldId id="258" r:id="rId6"/>
    <p:sldId id="259" r:id="rId7"/>
    <p:sldId id="260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BA97FF-ECBD-46E4-BE64-39EECB84ED8F}" type="datetimeFigureOut">
              <a:rPr lang="en-AU" smtClean="0"/>
              <a:t>22/08/2024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4794C-B431-4F0D-87A8-877E8DCEDE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0389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4794C-B431-4F0D-87A8-877E8DCEDE64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4994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4794C-B431-4F0D-87A8-877E8DCEDE64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127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BCAC-1684-415B-BFF2-40D9EAFAB34C}" type="datetimeFigureOut">
              <a:rPr lang="en-AU" smtClean="0"/>
              <a:pPr/>
              <a:t>22/08/2024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E2BE-319F-4E16-8A7A-2B192940982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50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BCAC-1684-415B-BFF2-40D9EAFAB34C}" type="datetimeFigureOut">
              <a:rPr lang="en-AU" smtClean="0"/>
              <a:pPr/>
              <a:t>22/08/2024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E2BE-319F-4E16-8A7A-2B192940982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87648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BCAC-1684-415B-BFF2-40D9EAFAB34C}" type="datetimeFigureOut">
              <a:rPr lang="en-AU" smtClean="0"/>
              <a:pPr/>
              <a:t>22/08/2024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E2BE-319F-4E16-8A7A-2B192940982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2082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BCAC-1684-415B-BFF2-40D9EAFAB34C}" type="datetimeFigureOut">
              <a:rPr lang="en-AU" smtClean="0"/>
              <a:pPr/>
              <a:t>22/08/2024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E2BE-319F-4E16-8A7A-2B192940982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6233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BCAC-1684-415B-BFF2-40D9EAFAB34C}" type="datetimeFigureOut">
              <a:rPr lang="en-AU" smtClean="0"/>
              <a:pPr/>
              <a:t>22/08/2024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E2BE-319F-4E16-8A7A-2B192940982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7362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BCAC-1684-415B-BFF2-40D9EAFAB34C}" type="datetimeFigureOut">
              <a:rPr lang="en-AU" smtClean="0"/>
              <a:pPr/>
              <a:t>22/08/2024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E2BE-319F-4E16-8A7A-2B192940982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14396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BCAC-1684-415B-BFF2-40D9EAFAB34C}" type="datetimeFigureOut">
              <a:rPr lang="en-AU" smtClean="0"/>
              <a:pPr/>
              <a:t>22/08/2024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E2BE-319F-4E16-8A7A-2B192940982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3427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BCAC-1684-415B-BFF2-40D9EAFAB34C}" type="datetimeFigureOut">
              <a:rPr lang="en-AU" smtClean="0"/>
              <a:pPr/>
              <a:t>22/08/2024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E2BE-319F-4E16-8A7A-2B192940982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67868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BCAC-1684-415B-BFF2-40D9EAFAB34C}" type="datetimeFigureOut">
              <a:rPr lang="en-AU" smtClean="0"/>
              <a:pPr/>
              <a:t>22/08/2024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E2BE-319F-4E16-8A7A-2B192940982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7189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BCAC-1684-415B-BFF2-40D9EAFAB34C}" type="datetimeFigureOut">
              <a:rPr lang="en-AU" smtClean="0"/>
              <a:pPr/>
              <a:t>22/08/2024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E2BE-319F-4E16-8A7A-2B192940982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9748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BCAC-1684-415B-BFF2-40D9EAFAB34C}" type="datetimeFigureOut">
              <a:rPr lang="en-AU" smtClean="0"/>
              <a:pPr/>
              <a:t>22/08/2024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E2BE-319F-4E16-8A7A-2B192940982E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8621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BCAC-1684-415B-BFF2-40D9EAFAB34C}" type="datetimeFigureOut">
              <a:rPr lang="en-AU" smtClean="0"/>
              <a:pPr/>
              <a:t>22/08/2024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E2BE-319F-4E16-8A7A-2B192940982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3360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BCAC-1684-415B-BFF2-40D9EAFAB34C}" type="datetimeFigureOut">
              <a:rPr lang="en-AU" smtClean="0"/>
              <a:pPr/>
              <a:t>22/08/2024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E2BE-319F-4E16-8A7A-2B192940982E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1582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BCAC-1684-415B-BFF2-40D9EAFAB34C}" type="datetimeFigureOut">
              <a:rPr lang="en-AU" smtClean="0"/>
              <a:pPr/>
              <a:t>22/08/2024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E2BE-319F-4E16-8A7A-2B192940982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3319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BCAC-1684-415B-BFF2-40D9EAFAB34C}" type="datetimeFigureOut">
              <a:rPr lang="en-AU" smtClean="0"/>
              <a:pPr/>
              <a:t>22/08/2024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E2BE-319F-4E16-8A7A-2B192940982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74156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BCAC-1684-415B-BFF2-40D9EAFAB34C}" type="datetimeFigureOut">
              <a:rPr lang="en-AU" smtClean="0"/>
              <a:pPr/>
              <a:t>22/08/2024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E2BE-319F-4E16-8A7A-2B192940982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6973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8BCAC-1684-415B-BFF2-40D9EAFAB34C}" type="datetimeFigureOut">
              <a:rPr lang="en-AU" smtClean="0"/>
              <a:pPr/>
              <a:t>22/08/2024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942E2BE-319F-4E16-8A7A-2B192940982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9945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redroompoetry.org/poets/omar-sakr/context-broken-duplex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n2erV_wPLM" TargetMode="External"/><Relationship Id="rId2" Type="http://schemas.openxmlformats.org/officeDocument/2006/relationships/hyperlink" Target="https://www.youtube.com/watch?v=WbnsyQKf_m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www.youtube.com/watch?v=FHt4xfqk8wU" TargetMode="External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redroompoetry.org/poets/omar-sakr/context-broken-duplex/" TargetMode="External"/><Relationship Id="rId5" Type="http://schemas.openxmlformats.org/officeDocument/2006/relationships/hyperlink" Target="https://www.youtube.com/watch?v=vBkK17q0XJY" TargetMode="External"/><Relationship Id="rId10" Type="http://schemas.openxmlformats.org/officeDocument/2006/relationships/hyperlink" Target="https://theenlightenmentjourney.com/the-power-of-words-incantations-and-chants/" TargetMode="External"/><Relationship Id="rId4" Type="http://schemas.openxmlformats.org/officeDocument/2006/relationships/hyperlink" Target="https://www.youtube.com/watch?v=7iEi4uh0-qs" TargetMode="External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kIizHbHcDU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hyperlink" Target="https://alchemy.ucsd.edu/kill-me-militiaman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lithub.com/war-plants-paper-flowers-new-ukrainian-poetry-by-iya-kiva-ostap-slyvynsky-and-halyna-kruk/" TargetMode="External"/><Relationship Id="rId3" Type="http://schemas.openxmlformats.org/officeDocument/2006/relationships/image" Target="../media/image12.jpeg"/><Relationship Id="rId7" Type="http://schemas.openxmlformats.org/officeDocument/2006/relationships/hyperlink" Target="https://www.youtube.com/watch?v=_hu8U76A47A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tQC7dMvx9mI" TargetMode="Externa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ng.com/videos/riverview/relatedvideo?&amp;q=Jericho+Brown+duplex+form+I+BEGIN+WITH+LOVE&amp;&amp;mid=A09CC17D25A23EF90698A09CC17D25A23EF90698&amp;&amp;FORM=VRDGAR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A72D3-E86D-19CF-14B6-8A24A3EC2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578133"/>
            <a:ext cx="4335468" cy="2875534"/>
          </a:xfrm>
        </p:spPr>
        <p:txBody>
          <a:bodyPr>
            <a:normAutofit/>
          </a:bodyPr>
          <a:lstStyle/>
          <a:p>
            <a:r>
              <a:rPr lang="en-US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“Poets go to War”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A4C8F-B0CF-D4E4-40C4-D98A929231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4383" y="4453667"/>
            <a:ext cx="9260550" cy="2142005"/>
          </a:xfrm>
        </p:spPr>
        <p:txBody>
          <a:bodyPr>
            <a:noAutofit/>
          </a:bodyPr>
          <a:lstStyle/>
          <a:p>
            <a:r>
              <a:rPr lang="en-US" sz="3600" b="0" i="0" dirty="0" err="1">
                <a:effectLst/>
                <a:highlight>
                  <a:srgbClr val="FFFFFF"/>
                </a:highlight>
                <a:latin typeface="Angsana New" panose="020B0502040204020203" pitchFamily="18" charset="-34"/>
                <a:cs typeface="Angsana New" panose="020B0502040204020203" pitchFamily="18" charset="-34"/>
              </a:rPr>
              <a:t>Queenscliff</a:t>
            </a:r>
            <a:r>
              <a:rPr lang="en-US" sz="3600" b="0" i="0" dirty="0">
                <a:effectLst/>
                <a:highlight>
                  <a:srgbClr val="FFFFFF"/>
                </a:highlight>
                <a:latin typeface="Angsana New" panose="020B0502040204020203" pitchFamily="18" charset="-34"/>
                <a:cs typeface="Angsana New" panose="020B0502040204020203" pitchFamily="18" charset="-34"/>
              </a:rPr>
              <a:t> Library </a:t>
            </a:r>
          </a:p>
          <a:p>
            <a:r>
              <a:rPr lang="en-US" sz="3600" b="0" i="0" dirty="0">
                <a:effectLst/>
                <a:highlight>
                  <a:srgbClr val="FFFFFF"/>
                </a:highlight>
                <a:latin typeface="Angsana New" panose="020B0502040204020203" pitchFamily="18" charset="-34"/>
                <a:cs typeface="Angsana New" panose="020B0502040204020203" pitchFamily="18" charset="-34"/>
              </a:rPr>
              <a:t> </a:t>
            </a:r>
            <a:r>
              <a:rPr lang="en-US" sz="3600" dirty="0">
                <a:highlight>
                  <a:srgbClr val="FFFFFF"/>
                </a:highlight>
                <a:latin typeface="Angsana New" panose="020B0502040204020203" pitchFamily="18" charset="-34"/>
                <a:cs typeface="Angsana New" panose="020B0502040204020203" pitchFamily="18" charset="-34"/>
              </a:rPr>
              <a:t>Friday 23</a:t>
            </a:r>
            <a:r>
              <a:rPr lang="en-US" sz="3600" baseline="30000" dirty="0">
                <a:highlight>
                  <a:srgbClr val="FFFFFF"/>
                </a:highlight>
                <a:latin typeface="Angsana New" panose="020B0502040204020203" pitchFamily="18" charset="-34"/>
                <a:cs typeface="Angsana New" panose="020B0502040204020203" pitchFamily="18" charset="-34"/>
              </a:rPr>
              <a:t>rd</a:t>
            </a:r>
            <a:r>
              <a:rPr lang="en-US" sz="3600" dirty="0">
                <a:highlight>
                  <a:srgbClr val="FFFFFF"/>
                </a:highlight>
                <a:latin typeface="Angsana New" panose="020B0502040204020203" pitchFamily="18" charset="-34"/>
                <a:cs typeface="Angsana New" panose="020B0502040204020203" pitchFamily="18" charset="-34"/>
              </a:rPr>
              <a:t> </a:t>
            </a:r>
            <a:r>
              <a:rPr lang="en-US" sz="3600" b="0" i="0" dirty="0">
                <a:effectLst/>
                <a:highlight>
                  <a:srgbClr val="FFFFFF"/>
                </a:highlight>
                <a:latin typeface="Angsana New" panose="020B0502040204020203" pitchFamily="18" charset="-34"/>
                <a:cs typeface="Angsana New" panose="020B0502040204020203" pitchFamily="18" charset="-34"/>
              </a:rPr>
              <a:t>August from 10am to 12noon</a:t>
            </a:r>
          </a:p>
          <a:p>
            <a:r>
              <a:rPr lang="en-AU" sz="2400" i="1" kern="100" dirty="0">
                <a:solidFill>
                  <a:srgbClr val="202124"/>
                </a:solidFill>
                <a:effectLst/>
                <a:highlight>
                  <a:srgbClr val="FFFFFF"/>
                </a:highlight>
                <a:latin typeface="Georgia" panose="0204050205040502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 “every beautiful poem is an act of resistance”.</a:t>
            </a:r>
            <a:endParaRPr lang="en-AU" sz="2400" i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sz="3600" dirty="0">
              <a:latin typeface="Angsana New" panose="020B0502040204020203" pitchFamily="18" charset="-34"/>
              <a:cs typeface="Angsana New" panose="020B0502040204020203" pitchFamily="18" charset="-34"/>
            </a:endParaRPr>
          </a:p>
        </p:txBody>
      </p:sp>
      <p:pic>
        <p:nvPicPr>
          <p:cNvPr id="5" name="Picture 4" descr="A person walking on rocks with helicopters flying in the background&#10;&#10;Description automatically generated">
            <a:extLst>
              <a:ext uri="{FF2B5EF4-FFF2-40B4-BE49-F238E27FC236}">
                <a16:creationId xmlns:a16="http://schemas.microsoft.com/office/drawing/2014/main" id="{7B3A2596-22C4-8632-2C77-E07C3527B7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535" y="0"/>
            <a:ext cx="5840569" cy="3789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814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84D5C-0E18-B7FE-A8DD-269DFDEE7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Context in a broken duplex by Omar </a:t>
            </a:r>
            <a:r>
              <a:rPr lang="en-AU" dirty="0" err="1"/>
              <a:t>Sukar</a:t>
            </a: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94D08-1345-06AA-DD5A-9B4F4D4C9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79293"/>
            <a:ext cx="8596668" cy="4962070"/>
          </a:xfrm>
        </p:spPr>
        <p:txBody>
          <a:bodyPr/>
          <a:lstStyle/>
          <a:p>
            <a:r>
              <a:rPr lang="en-US" dirty="0">
                <a:hlinkClick r:id="rId2"/>
              </a:rPr>
              <a:t>Context in a Broken Duplex | New Australian poetry, contemporary Australian writers &amp; poetry education | Red Room Poetry</a:t>
            </a:r>
            <a:endParaRPr lang="en-AU" dirty="0"/>
          </a:p>
          <a:p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adobe-garamond-pro"/>
            </a:endParaRPr>
          </a:p>
        </p:txBody>
      </p:sp>
      <p:pic>
        <p:nvPicPr>
          <p:cNvPr id="4" name="Picture 2" descr="Meet Omar Sakr: Australia's queer Arab poet - ABC News">
            <a:extLst>
              <a:ext uri="{FF2B5EF4-FFF2-40B4-BE49-F238E27FC236}">
                <a16:creationId xmlns:a16="http://schemas.microsoft.com/office/drawing/2014/main" id="{B44FC171-10F5-06FF-2CE9-5636B4B72B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1" r="18011"/>
          <a:stretch/>
        </p:blipFill>
        <p:spPr bwMode="auto">
          <a:xfrm>
            <a:off x="1244184" y="1874096"/>
            <a:ext cx="5446426" cy="4167267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896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322C6-6621-3267-11C2-5BF57A91B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r>
              <a:rPr lang="en-AU" sz="2800" b="1" dirty="0"/>
              <a:t>Questions to ponder…</a:t>
            </a:r>
            <a:endParaRPr lang="en-AU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2E329-06E9-D9E8-81D3-4AC07670F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69115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b="1" dirty="0"/>
          </a:p>
          <a:p>
            <a:endParaRPr lang="en-AU" sz="2000" b="1" dirty="0"/>
          </a:p>
          <a:p>
            <a:r>
              <a:rPr lang="en-AU" sz="2000" dirty="0"/>
              <a:t>1. How would you define a ‘war poet’ or ‘war poetry’ ?</a:t>
            </a:r>
          </a:p>
          <a:p>
            <a:r>
              <a:rPr lang="en-AU" sz="2000" dirty="0"/>
              <a:t>2.  Are war poets necessarily anti-war?</a:t>
            </a:r>
          </a:p>
          <a:p>
            <a:r>
              <a:rPr lang="en-AU" sz="2000" dirty="0"/>
              <a:t>3. Can poetry make any difference to world events?</a:t>
            </a:r>
          </a:p>
          <a:p>
            <a:r>
              <a:rPr lang="en-AU" sz="2000" dirty="0"/>
              <a:t>(the power of words, incantations &amp; chants)</a:t>
            </a:r>
          </a:p>
          <a:p>
            <a:r>
              <a:rPr lang="en-AU" sz="2000" dirty="0"/>
              <a:t>4. Are there common traits particular to ‘war poetry’?</a:t>
            </a:r>
          </a:p>
          <a:p>
            <a:endParaRPr lang="en-AU" dirty="0"/>
          </a:p>
        </p:txBody>
      </p:sp>
      <p:pic>
        <p:nvPicPr>
          <p:cNvPr id="5" name="Picture 4" descr="A group of soldiers in military uniforms on a road&#10;&#10;Description automatically generated">
            <a:extLst>
              <a:ext uri="{FF2B5EF4-FFF2-40B4-BE49-F238E27FC236}">
                <a16:creationId xmlns:a16="http://schemas.microsoft.com/office/drawing/2014/main" id="{2635076D-C71B-A2D2-8BB5-0573043CC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043" y="-80263"/>
            <a:ext cx="5261548" cy="402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045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B8002-1573-61C1-CF17-CFAEFE30F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en-AU" b="1" u="sng" dirty="0"/>
              <a:t>ISRAELI  POETS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AB405-B253-6A2A-7AEC-71CC86B72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806" y="1712355"/>
            <a:ext cx="5092194" cy="4351338"/>
          </a:xfrm>
        </p:spPr>
        <p:txBody>
          <a:bodyPr>
            <a:normAutofit lnSpcReduction="10000"/>
          </a:bodyPr>
          <a:lstStyle/>
          <a:p>
            <a:endParaRPr lang="en-AU" sz="1000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endParaRPr lang="en-AU" sz="1000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AU" sz="14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Elana Bell – </a:t>
            </a:r>
            <a:r>
              <a:rPr lang="en-AU" sz="1400" i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your village</a:t>
            </a:r>
          </a:p>
          <a:p>
            <a:endParaRPr lang="en-AU" sz="1400" i="1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US" sz="14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2"/>
              </a:rPr>
              <a:t>Elana Bell performs "Your Village" – YouTube</a:t>
            </a:r>
            <a:endParaRPr lang="en-US" sz="1400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endParaRPr lang="en-AU" sz="1400" i="1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AU" sz="14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Yehada </a:t>
            </a:r>
            <a:r>
              <a:rPr lang="en-AU" sz="1400" dirty="0" err="1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Amitchai</a:t>
            </a:r>
            <a:r>
              <a:rPr lang="en-AU" sz="14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– (1) </a:t>
            </a:r>
            <a:r>
              <a:rPr lang="en-AU" sz="1400" i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the diameter of the bomb</a:t>
            </a:r>
          </a:p>
          <a:p>
            <a:endParaRPr lang="en-AU" sz="1400" i="1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US" sz="1400" dirty="0">
                <a:hlinkClick r:id="rId3"/>
              </a:rPr>
              <a:t>The Diameter of The Bomb by Yehuda </a:t>
            </a:r>
            <a:r>
              <a:rPr lang="en-US" sz="1400" dirty="0" err="1">
                <a:hlinkClick r:id="rId3"/>
              </a:rPr>
              <a:t>Amichai</a:t>
            </a:r>
            <a:r>
              <a:rPr lang="en-US" sz="1400" dirty="0">
                <a:hlinkClick r:id="rId3"/>
              </a:rPr>
              <a:t> #shorts #israel #news #war #palestine (youtube.com)</a:t>
            </a:r>
            <a:endParaRPr lang="en-US" sz="1400" dirty="0"/>
          </a:p>
          <a:p>
            <a:endParaRPr lang="en-US" sz="1400" i="1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endParaRPr lang="en-AU" sz="1400" i="1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2743200" lvl="6" indent="0">
              <a:buNone/>
            </a:pPr>
            <a:r>
              <a:rPr lang="en-AU" sz="1400" i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(2)-try to remember some details</a:t>
            </a:r>
          </a:p>
          <a:p>
            <a:pPr marL="2743200" lvl="6" indent="0">
              <a:buNone/>
            </a:pPr>
            <a:endParaRPr lang="en-AU" sz="1400" dirty="0">
              <a:latin typeface="+mj-lt"/>
            </a:endParaRPr>
          </a:p>
          <a:p>
            <a:pPr marL="2743200" lvl="6" indent="0">
              <a:buNone/>
            </a:pPr>
            <a:endParaRPr lang="en-AU" sz="1000" dirty="0">
              <a:latin typeface="+mj-lt"/>
            </a:endParaRPr>
          </a:p>
        </p:txBody>
      </p:sp>
      <p:pic>
        <p:nvPicPr>
          <p:cNvPr id="1028" name="Picture 4" descr="Yehuda Amichai - Poems by the Famous Poet - All Poetry">
            <a:extLst>
              <a:ext uri="{FF2B5EF4-FFF2-40B4-BE49-F238E27FC236}">
                <a16:creationId xmlns:a16="http://schemas.microsoft.com/office/drawing/2014/main" id="{9164AE56-F0D3-D7B7-A2B7-35683AE4F1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0"/>
          <a:stretch/>
        </p:blipFill>
        <p:spPr bwMode="auto"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lana Bell (@elanabellpoet) / X">
            <a:extLst>
              <a:ext uri="{FF2B5EF4-FFF2-40B4-BE49-F238E27FC236}">
                <a16:creationId xmlns:a16="http://schemas.microsoft.com/office/drawing/2014/main" id="{A1CDF9AC-054A-A908-7E1D-D5F15EF084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" r="-2" b="14264"/>
          <a:stretch/>
        </p:blipFill>
        <p:spPr bwMode="auto"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948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7591F-CF77-7F74-50BD-FFEC28AC6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638242"/>
            <a:ext cx="9650891" cy="5192932"/>
          </a:xfrm>
        </p:spPr>
        <p:txBody>
          <a:bodyPr>
            <a:normAutofit/>
          </a:bodyPr>
          <a:lstStyle/>
          <a:p>
            <a:r>
              <a:rPr lang="en-AU" dirty="0"/>
              <a:t>OETS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59406-7AE6-9BD1-C41F-B70A3D7DD5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DFACF-7E87-9589-FBAB-6C900A24AA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AU" sz="2000" b="1" u="sng" dirty="0"/>
              <a:t>Refaat </a:t>
            </a:r>
            <a:r>
              <a:rPr lang="en-AU" sz="2000" b="1" u="sng" dirty="0" err="1"/>
              <a:t>Alareen</a:t>
            </a:r>
            <a:r>
              <a:rPr lang="en-AU" sz="2000" b="1" u="sng" dirty="0"/>
              <a:t> </a:t>
            </a:r>
            <a:r>
              <a:rPr lang="en-AU" sz="1500" b="1" dirty="0"/>
              <a:t>– </a:t>
            </a:r>
            <a:r>
              <a:rPr lang="en-AU" sz="1500" dirty="0"/>
              <a:t>If I must die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500" dirty="0">
                <a:hlinkClick r:id="rId3"/>
              </a:rPr>
              <a:t>If I must die.. (youtube.com)</a:t>
            </a:r>
            <a:r>
              <a:rPr lang="en-AU" sz="1500" dirty="0"/>
              <a:t>							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1500" dirty="0"/>
              <a:t>		</a:t>
            </a:r>
          </a:p>
          <a:p>
            <a:pPr marL="0" indent="0">
              <a:lnSpc>
                <a:spcPct val="90000"/>
              </a:lnSpc>
              <a:buNone/>
            </a:pPr>
            <a:endParaRPr lang="en-AU" sz="1500" dirty="0"/>
          </a:p>
          <a:p>
            <a:pPr marL="0" indent="0">
              <a:lnSpc>
                <a:spcPct val="90000"/>
              </a:lnSpc>
              <a:buNone/>
            </a:pPr>
            <a:r>
              <a:rPr lang="en-AU" sz="2000" u="sng" dirty="0"/>
              <a:t>Hibu Aba Nada </a:t>
            </a:r>
            <a:r>
              <a:rPr lang="en-AU" sz="1500" dirty="0"/>
              <a:t>– I grant you refuge							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t-BR" sz="1500" dirty="0">
                <a:hlinkClick r:id="rId4"/>
              </a:rPr>
              <a:t>I Grant You Refuge - Hiba Abu Nada (youtube.com)</a:t>
            </a:r>
            <a:endParaRPr lang="pt-BR" sz="1500" dirty="0"/>
          </a:p>
          <a:p>
            <a:pPr marL="0" indent="0">
              <a:lnSpc>
                <a:spcPct val="90000"/>
              </a:lnSpc>
              <a:buNone/>
            </a:pPr>
            <a:endParaRPr lang="pt-BR" sz="1500" dirty="0"/>
          </a:p>
          <a:p>
            <a:pPr marL="0" indent="0">
              <a:lnSpc>
                <a:spcPct val="90000"/>
              </a:lnSpc>
              <a:buNone/>
            </a:pPr>
            <a:r>
              <a:rPr lang="en-AU" sz="2000" u="sng" dirty="0"/>
              <a:t>Mosab Abu </a:t>
            </a:r>
            <a:r>
              <a:rPr lang="en-AU" sz="2000" u="sng" dirty="0" err="1"/>
              <a:t>Toha</a:t>
            </a:r>
            <a:r>
              <a:rPr lang="en-AU" sz="2000" u="sng" dirty="0"/>
              <a:t> – </a:t>
            </a:r>
            <a:r>
              <a:rPr lang="en-AU" sz="1500" dirty="0"/>
              <a:t>leaving childhood behind						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1500" dirty="0"/>
              <a:t>			What is home	</a:t>
            </a:r>
          </a:p>
          <a:p>
            <a:pPr marL="0" indent="0">
              <a:lnSpc>
                <a:spcPct val="90000"/>
              </a:lnSpc>
              <a:buNone/>
            </a:pPr>
            <a:endParaRPr lang="en-AU" sz="1500" dirty="0"/>
          </a:p>
          <a:p>
            <a:pPr marL="0" indent="0">
              <a:lnSpc>
                <a:spcPct val="90000"/>
              </a:lnSpc>
              <a:buNone/>
            </a:pPr>
            <a:r>
              <a:rPr lang="en-AU" sz="1500" dirty="0"/>
              <a:t>What a Gazan should do during an Israeli airstrike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500" dirty="0">
                <a:hlinkClick r:id="rId5"/>
              </a:rPr>
              <a:t>What a Gazan Should Do During an Israeli Air Strike: a poem by Mosab Abu </a:t>
            </a:r>
            <a:r>
              <a:rPr lang="en-US" sz="1500" dirty="0" err="1">
                <a:hlinkClick r:id="rId5"/>
              </a:rPr>
              <a:t>Toha</a:t>
            </a:r>
            <a:r>
              <a:rPr lang="en-US" sz="1500" dirty="0">
                <a:hlinkClick r:id="rId5"/>
              </a:rPr>
              <a:t> (youtube.com)</a:t>
            </a:r>
            <a:endParaRPr lang="en-US" sz="1500" dirty="0"/>
          </a:p>
          <a:p>
            <a:pPr marL="0" indent="0">
              <a:lnSpc>
                <a:spcPct val="90000"/>
              </a:lnSpc>
              <a:buNone/>
            </a:pPr>
            <a:r>
              <a:rPr lang="en-AU" sz="1500" dirty="0"/>
              <a:t>										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1500" dirty="0"/>
              <a:t>Omar </a:t>
            </a:r>
            <a:r>
              <a:rPr lang="en-AU" sz="1500" dirty="0" err="1"/>
              <a:t>Sakr</a:t>
            </a:r>
            <a:r>
              <a:rPr lang="en-AU" sz="1500" dirty="0"/>
              <a:t> - 	- Context in a Broken Duplex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hlinkClick r:id="rId6"/>
              </a:rPr>
              <a:t>Context in a Broken Duplex | New Australian poetry, contemporary Australian writers &amp; poetry education | Red Room Poetry</a:t>
            </a:r>
            <a:endParaRPr lang="en-AU" sz="1500" dirty="0"/>
          </a:p>
        </p:txBody>
      </p:sp>
      <p:pic>
        <p:nvPicPr>
          <p:cNvPr id="2050" name="Picture 2" descr="Palestinians mourn poet Refaat Alareer ...">
            <a:extLst>
              <a:ext uri="{FF2B5EF4-FFF2-40B4-BE49-F238E27FC236}">
                <a16:creationId xmlns:a16="http://schemas.microsoft.com/office/drawing/2014/main" id="{4126A23D-083A-92B0-8705-9500958382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9" r="-2" b="6711"/>
          <a:stretch/>
        </p:blipFill>
        <p:spPr bwMode="auto">
          <a:xfrm>
            <a:off x="1" y="10"/>
            <a:ext cx="2032191" cy="2285990"/>
          </a:xfrm>
          <a:custGeom>
            <a:avLst/>
            <a:gdLst/>
            <a:ahLst/>
            <a:cxnLst/>
            <a:rect l="l" t="t" r="r" b="b"/>
            <a:pathLst>
              <a:path w="2032191" h="2286000">
                <a:moveTo>
                  <a:pt x="0" y="0"/>
                </a:moveTo>
                <a:lnTo>
                  <a:pt x="1676558" y="0"/>
                </a:lnTo>
                <a:lnTo>
                  <a:pt x="2032191" y="2286000"/>
                </a:lnTo>
                <a:lnTo>
                  <a:pt x="0" y="2286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hese are the poets and writers who have been killed in Gaza. ‹ Literary Hub">
            <a:extLst>
              <a:ext uri="{FF2B5EF4-FFF2-40B4-BE49-F238E27FC236}">
                <a16:creationId xmlns:a16="http://schemas.microsoft.com/office/drawing/2014/main" id="{27EFBB8E-E644-5CAD-DD7C-81B49B97B3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" b="25911"/>
          <a:stretch/>
        </p:blipFill>
        <p:spPr bwMode="auto">
          <a:xfrm>
            <a:off x="1" y="2286001"/>
            <a:ext cx="2388151" cy="2288103"/>
          </a:xfrm>
          <a:custGeom>
            <a:avLst/>
            <a:gdLst/>
            <a:ahLst/>
            <a:cxnLst/>
            <a:rect l="l" t="t" r="r" b="b"/>
            <a:pathLst>
              <a:path w="2388151" h="2288103">
                <a:moveTo>
                  <a:pt x="0" y="0"/>
                </a:moveTo>
                <a:lnTo>
                  <a:pt x="2032191" y="0"/>
                </a:lnTo>
                <a:lnTo>
                  <a:pt x="2388151" y="2288103"/>
                </a:lnTo>
                <a:lnTo>
                  <a:pt x="95581" y="2288103"/>
                </a:lnTo>
                <a:lnTo>
                  <a:pt x="0" y="171765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poet Mosab Abu Toha – ">
            <a:extLst>
              <a:ext uri="{FF2B5EF4-FFF2-40B4-BE49-F238E27FC236}">
                <a16:creationId xmlns:a16="http://schemas.microsoft.com/office/drawing/2014/main" id="{8194B192-0CFC-3011-15B8-82F29F876A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0" r="2" b="23629"/>
          <a:stretch/>
        </p:blipFill>
        <p:spPr bwMode="auto">
          <a:xfrm>
            <a:off x="95582" y="4574104"/>
            <a:ext cx="2648210" cy="2283897"/>
          </a:xfrm>
          <a:custGeom>
            <a:avLst/>
            <a:gdLst/>
            <a:ahLst/>
            <a:cxnLst/>
            <a:rect l="l" t="t" r="r" b="b"/>
            <a:pathLst>
              <a:path w="2648210" h="2283897">
                <a:moveTo>
                  <a:pt x="0" y="0"/>
                </a:moveTo>
                <a:lnTo>
                  <a:pt x="2292570" y="0"/>
                </a:lnTo>
                <a:lnTo>
                  <a:pt x="2630980" y="2175293"/>
                </a:lnTo>
                <a:lnTo>
                  <a:pt x="2631314" y="2175293"/>
                </a:lnTo>
                <a:lnTo>
                  <a:pt x="2648210" y="2283897"/>
                </a:lnTo>
                <a:lnTo>
                  <a:pt x="382674" y="228389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784D77-2BC4-279F-0DBB-3A8239D908D9}"/>
              </a:ext>
            </a:extLst>
          </p:cNvPr>
          <p:cNvSpPr txBox="1"/>
          <p:nvPr/>
        </p:nvSpPr>
        <p:spPr>
          <a:xfrm>
            <a:off x="2969901" y="1335544"/>
            <a:ext cx="753820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AU" sz="2400" b="1" dirty="0">
                <a:solidFill>
                  <a:schemeClr val="accent2"/>
                </a:solidFill>
              </a:rPr>
              <a:t>PALESTINIAN POETS</a:t>
            </a:r>
          </a:p>
          <a:p>
            <a:pPr marL="0" indent="0">
              <a:buNone/>
            </a:pPr>
            <a:r>
              <a:rPr lang="en-AU" sz="2400" dirty="0"/>
              <a:t>Refaat </a:t>
            </a:r>
            <a:r>
              <a:rPr lang="en-AU" sz="2400" dirty="0" err="1"/>
              <a:t>Alareen</a:t>
            </a:r>
            <a:r>
              <a:rPr lang="en-AU" sz="2400" dirty="0"/>
              <a:t> – If I must die</a:t>
            </a:r>
          </a:p>
          <a:p>
            <a:pPr marL="0" indent="0">
              <a:buNone/>
            </a:pPr>
            <a:r>
              <a:rPr lang="en-US" sz="2400" dirty="0">
                <a:hlinkClick r:id="rId3"/>
              </a:rPr>
              <a:t>If I must die.. (youtube.com)</a:t>
            </a:r>
            <a:r>
              <a:rPr lang="en-AU" sz="2400" dirty="0"/>
              <a:t>	</a:t>
            </a:r>
          </a:p>
          <a:p>
            <a:pPr marL="0" indent="0">
              <a:buNone/>
            </a:pPr>
            <a:r>
              <a:rPr lang="en-AU" sz="2400" dirty="0"/>
              <a:t>		</a:t>
            </a:r>
          </a:p>
          <a:p>
            <a:pPr marL="0" indent="0">
              <a:buNone/>
            </a:pPr>
            <a:r>
              <a:rPr lang="en-AU" sz="2400" dirty="0" err="1"/>
              <a:t>Hibu</a:t>
            </a:r>
            <a:r>
              <a:rPr lang="en-AU" sz="2400" dirty="0"/>
              <a:t> Aba Nada – I grant you refuge</a:t>
            </a:r>
          </a:p>
          <a:p>
            <a:pPr marL="0" indent="0">
              <a:buNone/>
            </a:pPr>
            <a:r>
              <a:rPr lang="pt-BR" sz="2400" dirty="0">
                <a:hlinkClick r:id="rId4"/>
              </a:rPr>
              <a:t>I Grant You Refuge - Hiba Abu Nada (youtube.com)</a:t>
            </a:r>
            <a:endParaRPr lang="pt-BR" sz="2400" dirty="0"/>
          </a:p>
          <a:p>
            <a:pPr marL="0" indent="0">
              <a:buNone/>
            </a:pPr>
            <a:r>
              <a:rPr lang="en-AU" sz="2400" dirty="0"/>
              <a:t>Mosab Abu </a:t>
            </a:r>
            <a:r>
              <a:rPr lang="en-AU" sz="2400" dirty="0" err="1"/>
              <a:t>Toha</a:t>
            </a:r>
            <a:r>
              <a:rPr lang="en-AU" sz="2400" dirty="0"/>
              <a:t> – leaving childhood behind</a:t>
            </a:r>
          </a:p>
          <a:p>
            <a:pPr marL="0" indent="0">
              <a:buNone/>
            </a:pPr>
            <a:r>
              <a:rPr lang="en-AU" sz="2400" dirty="0"/>
              <a:t>			What is home	What a Gazan should do during an Israeli airstrike</a:t>
            </a:r>
          </a:p>
          <a:p>
            <a:pPr marL="0" indent="0">
              <a:buNone/>
            </a:pPr>
            <a:r>
              <a:rPr lang="en-US" sz="2400" dirty="0">
                <a:hlinkClick r:id="rId5"/>
              </a:rPr>
              <a:t>What a Gazan Should Do During an Israeli Air Strike: a poem by Mosab Abu </a:t>
            </a:r>
            <a:r>
              <a:rPr lang="en-US" sz="2400" dirty="0" err="1">
                <a:hlinkClick r:id="rId5"/>
              </a:rPr>
              <a:t>Toha</a:t>
            </a:r>
            <a:r>
              <a:rPr lang="en-US" sz="2400" dirty="0">
                <a:hlinkClick r:id="rId5"/>
              </a:rPr>
              <a:t> (youtube.com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hlinkClick r:id="rId10"/>
              </a:rPr>
              <a:t>The Power Of Words: Incantations And Chants (theenlightenmentjourney.com)</a:t>
            </a:r>
            <a:r>
              <a:rPr lang="en-US" sz="2400" dirty="0"/>
              <a:t>)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127877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It was impossible not to hear' Poet Artem Kamardin was reportedly beaten  and raped by Russian police. We spoke to his roommate. — Meduza">
            <a:extLst>
              <a:ext uri="{FF2B5EF4-FFF2-40B4-BE49-F238E27FC236}">
                <a16:creationId xmlns:a16="http://schemas.microsoft.com/office/drawing/2014/main" id="{BA727B03-1E84-1B8A-7FDB-4C9E2F2DC8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77" r="1824" b="-2"/>
          <a:stretch/>
        </p:blipFill>
        <p:spPr bwMode="auto">
          <a:xfrm>
            <a:off x="0" y="2486573"/>
            <a:ext cx="4671437" cy="4236855"/>
          </a:xfrm>
          <a:custGeom>
            <a:avLst/>
            <a:gdLst/>
            <a:ahLst/>
            <a:cxnLst/>
            <a:rect l="l" t="t" r="r" b="b"/>
            <a:pathLst>
              <a:path w="4671437" h="4236855">
                <a:moveTo>
                  <a:pt x="630049" y="0"/>
                </a:moveTo>
                <a:lnTo>
                  <a:pt x="4671437" y="0"/>
                </a:lnTo>
                <a:lnTo>
                  <a:pt x="4671437" y="1"/>
                </a:lnTo>
                <a:lnTo>
                  <a:pt x="3814017" y="1"/>
                </a:lnTo>
                <a:lnTo>
                  <a:pt x="3181159" y="4236855"/>
                </a:lnTo>
                <a:lnTo>
                  <a:pt x="0" y="423685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282A694-6861-698C-F3C0-2632E41C6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25" y="609600"/>
            <a:ext cx="5114776" cy="1320800"/>
          </a:xfrm>
        </p:spPr>
        <p:txBody>
          <a:bodyPr>
            <a:normAutofit/>
          </a:bodyPr>
          <a:lstStyle/>
          <a:p>
            <a:r>
              <a:rPr lang="en-AU" b="1" u="sng" dirty="0"/>
              <a:t>RUSSIAN POETS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68F77-FA5C-8406-C2AD-9D0330A54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25" y="2160589"/>
            <a:ext cx="5114776" cy="3880773"/>
          </a:xfrm>
        </p:spPr>
        <p:txBody>
          <a:bodyPr>
            <a:noAutofit/>
          </a:bodyPr>
          <a:lstStyle/>
          <a:p>
            <a:r>
              <a:rPr lang="en-AU" sz="2000" u="sng" dirty="0">
                <a:latin typeface="Franklin Gothic Medium Cond" panose="020B0606030402020204" pitchFamily="34" charset="0"/>
              </a:rPr>
              <a:t>Amarsana  </a:t>
            </a:r>
            <a:r>
              <a:rPr lang="en-AU" sz="2000" u="sng" dirty="0" err="1">
                <a:latin typeface="Franklin Gothic Medium Cond" panose="020B0606030402020204" pitchFamily="34" charset="0"/>
              </a:rPr>
              <a:t>Ulztuew</a:t>
            </a:r>
            <a:r>
              <a:rPr lang="en-AU" sz="2000" u="sng" dirty="0">
                <a:latin typeface="Franklin Gothic Medium Cond" panose="020B0606030402020204" pitchFamily="34" charset="0"/>
              </a:rPr>
              <a:t> –</a:t>
            </a:r>
          </a:p>
          <a:p>
            <a:r>
              <a:rPr lang="en-AU" sz="2000" dirty="0">
                <a:latin typeface="Franklin Gothic Medium Cond" panose="020B0606030402020204" pitchFamily="34" charset="0"/>
              </a:rPr>
              <a:t>	Businessman from  Mongolia</a:t>
            </a:r>
          </a:p>
          <a:p>
            <a:r>
              <a:rPr lang="en-AU" sz="2000" dirty="0">
                <a:latin typeface="Franklin Gothic Medium Cond" panose="020B0606030402020204" pitchFamily="34" charset="0"/>
              </a:rPr>
              <a:t>Eddies Funeral	</a:t>
            </a:r>
          </a:p>
          <a:p>
            <a:endParaRPr lang="en-AU" sz="2000" dirty="0">
              <a:latin typeface="Franklin Gothic Medium Cond" panose="020B0606030402020204" pitchFamily="34" charset="0"/>
            </a:endParaRPr>
          </a:p>
          <a:p>
            <a:r>
              <a:rPr lang="en-AU" sz="2000" dirty="0">
                <a:latin typeface="Franklin Gothic Medium Cond" panose="020B0606030402020204" pitchFamily="34" charset="0"/>
              </a:rPr>
              <a:t>-</a:t>
            </a:r>
            <a:r>
              <a:rPr lang="en-AU" sz="2000" u="sng" dirty="0">
                <a:latin typeface="Franklin Gothic Medium Cond" panose="020B0606030402020204" pitchFamily="34" charset="0"/>
              </a:rPr>
              <a:t>Artem </a:t>
            </a:r>
            <a:r>
              <a:rPr lang="en-AU" sz="2000" u="sng" dirty="0" err="1">
                <a:latin typeface="Franklin Gothic Medium Cond" panose="020B0606030402020204" pitchFamily="34" charset="0"/>
              </a:rPr>
              <a:t>Kamardin</a:t>
            </a:r>
            <a:endParaRPr lang="en-AU" sz="2000" u="sng" dirty="0">
              <a:latin typeface="Franklin Gothic Medium Cond" panose="020B0606030402020204" pitchFamily="34" charset="0"/>
            </a:endParaRPr>
          </a:p>
          <a:p>
            <a:endParaRPr lang="en-AU" sz="2000" u="sng" dirty="0">
              <a:latin typeface="Franklin Gothic Medium Cond" panose="020B0606030402020204" pitchFamily="34" charset="0"/>
            </a:endParaRPr>
          </a:p>
          <a:p>
            <a:r>
              <a:rPr lang="en-AU" sz="2000" dirty="0">
                <a:latin typeface="Franklin Gothic Medium Cond" panose="020B0606030402020204" pitchFamily="34" charset="0"/>
              </a:rPr>
              <a:t>  Kill me Militiaman  (</a:t>
            </a:r>
            <a:r>
              <a:rPr lang="en-AU" sz="2000" dirty="0">
                <a:hlinkClick r:id="rId3"/>
              </a:rPr>
              <a:t>ARTEM KAMARDIN (youtube.com)</a:t>
            </a:r>
            <a:endParaRPr lang="en-AU" sz="2000" dirty="0"/>
          </a:p>
          <a:p>
            <a:endParaRPr lang="en-AU" sz="2000" dirty="0">
              <a:latin typeface="Franklin Gothic Medium Cond" panose="020B0606030402020204" pitchFamily="34" charset="0"/>
            </a:endParaRPr>
          </a:p>
          <a:p>
            <a:endParaRPr lang="it-IT" sz="2000" dirty="0">
              <a:latin typeface="Franklin Gothic Medium Cond" panose="020B0606030402020204" pitchFamily="34" charset="0"/>
              <a:hlinkClick r:id="rId4"/>
            </a:endParaRPr>
          </a:p>
          <a:p>
            <a:pPr marL="3200400" lvl="7" indent="0">
              <a:buNone/>
            </a:pPr>
            <a:endParaRPr lang="it-IT" sz="2000" dirty="0">
              <a:latin typeface="Franklin Gothic Medium Cond" panose="020B0606030402020204" pitchFamily="34" charset="0"/>
              <a:hlinkClick r:id="rId4"/>
            </a:endParaRPr>
          </a:p>
          <a:p>
            <a:pPr marL="3200400" lvl="7" indent="0">
              <a:buNone/>
            </a:pPr>
            <a:endParaRPr lang="it-IT" sz="2000" dirty="0">
              <a:latin typeface="Franklin Gothic Medium Cond" panose="020B0606030402020204" pitchFamily="34" charset="0"/>
              <a:hlinkClick r:id="rId4"/>
            </a:endParaRPr>
          </a:p>
          <a:p>
            <a:pPr marL="3200400" lvl="7" indent="0">
              <a:buNone/>
            </a:pPr>
            <a:r>
              <a:rPr lang="it-IT" sz="2000" dirty="0">
                <a:latin typeface="Franklin Gothic Medium Cond" panose="020B0606030402020204" pitchFamily="34" charset="0"/>
                <a:hlinkClick r:id="rId4"/>
              </a:rPr>
              <a:t> </a:t>
            </a:r>
            <a:endParaRPr lang="en-AU" sz="2000" dirty="0">
              <a:latin typeface="Franklin Gothic Medium Cond" panose="020B0606030402020204" pitchFamily="34" charset="0"/>
            </a:endParaRPr>
          </a:p>
        </p:txBody>
      </p:sp>
      <p:pic>
        <p:nvPicPr>
          <p:cNvPr id="2050" name="Picture 2" descr="Image result for poet Amarsana  Ulztuew">
            <a:extLst>
              <a:ext uri="{FF2B5EF4-FFF2-40B4-BE49-F238E27FC236}">
                <a16:creationId xmlns:a16="http://schemas.microsoft.com/office/drawing/2014/main" id="{4B8CB543-2AB3-8F65-EE5A-0D2BC1AE71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9" r="-1" b="-1"/>
          <a:stretch/>
        </p:blipFill>
        <p:spPr bwMode="auto">
          <a:xfrm>
            <a:off x="765343" y="-41227"/>
            <a:ext cx="3393882" cy="2622453"/>
          </a:xfrm>
          <a:custGeom>
            <a:avLst/>
            <a:gdLst/>
            <a:ahLst/>
            <a:cxnLst/>
            <a:rect l="l" t="t" r="r" b="b"/>
            <a:pathLst>
              <a:path w="3393902" h="2622453">
                <a:moveTo>
                  <a:pt x="212741" y="0"/>
                </a:moveTo>
                <a:lnTo>
                  <a:pt x="3393902" y="0"/>
                </a:lnTo>
                <a:lnTo>
                  <a:pt x="3002186" y="2622453"/>
                </a:lnTo>
                <a:lnTo>
                  <a:pt x="0" y="2622453"/>
                </a:lnTo>
                <a:lnTo>
                  <a:pt x="0" y="14306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244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ya Kiva - Wikipedia">
            <a:extLst>
              <a:ext uri="{FF2B5EF4-FFF2-40B4-BE49-F238E27FC236}">
                <a16:creationId xmlns:a16="http://schemas.microsoft.com/office/drawing/2014/main" id="{76D4D4BC-A53F-1FEA-D5F9-2A2BFA0B1A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9"/>
          <a:stretch/>
        </p:blipFill>
        <p:spPr bwMode="auto">
          <a:xfrm>
            <a:off x="2957361" y="10"/>
            <a:ext cx="3151431" cy="3437494"/>
          </a:xfrm>
          <a:custGeom>
            <a:avLst/>
            <a:gdLst/>
            <a:ahLst/>
            <a:cxnLst/>
            <a:rect l="l" t="t" r="r" b="b"/>
            <a:pathLst>
              <a:path w="3151431" h="3437504">
                <a:moveTo>
                  <a:pt x="514552" y="0"/>
                </a:moveTo>
                <a:lnTo>
                  <a:pt x="2008047" y="0"/>
                </a:lnTo>
                <a:lnTo>
                  <a:pt x="2008047" y="1"/>
                </a:lnTo>
                <a:lnTo>
                  <a:pt x="3151431" y="1"/>
                </a:lnTo>
                <a:lnTo>
                  <a:pt x="2637972" y="3437504"/>
                </a:lnTo>
                <a:lnTo>
                  <a:pt x="0" y="343750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Three Poems by Serhiy Zhadan">
            <a:extLst>
              <a:ext uri="{FF2B5EF4-FFF2-40B4-BE49-F238E27FC236}">
                <a16:creationId xmlns:a16="http://schemas.microsoft.com/office/drawing/2014/main" id="{2F189087-A187-0779-707D-14193A2F83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1" r="21206"/>
          <a:stretch/>
        </p:blipFill>
        <p:spPr bwMode="auto">
          <a:xfrm>
            <a:off x="319203" y="10"/>
            <a:ext cx="3153384" cy="3437494"/>
          </a:xfrm>
          <a:custGeom>
            <a:avLst/>
            <a:gdLst/>
            <a:ahLst/>
            <a:cxnLst/>
            <a:rect l="l" t="t" r="r" b="b"/>
            <a:pathLst>
              <a:path w="3153384" h="3437504">
                <a:moveTo>
                  <a:pt x="511180" y="0"/>
                </a:moveTo>
                <a:lnTo>
                  <a:pt x="3153384" y="0"/>
                </a:lnTo>
                <a:lnTo>
                  <a:pt x="2638832" y="3437504"/>
                </a:lnTo>
                <a:lnTo>
                  <a:pt x="0" y="343750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alyna Kruk | Davis Center">
            <a:extLst>
              <a:ext uri="{FF2B5EF4-FFF2-40B4-BE49-F238E27FC236}">
                <a16:creationId xmlns:a16="http://schemas.microsoft.com/office/drawing/2014/main" id="{2E1A1636-2CCF-6753-C67B-A2108059A4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0" r="4115" b="-1"/>
          <a:stretch/>
        </p:blipFill>
        <p:spPr bwMode="auto">
          <a:xfrm>
            <a:off x="1" y="3437504"/>
            <a:ext cx="2956476" cy="3420496"/>
          </a:xfrm>
          <a:custGeom>
            <a:avLst/>
            <a:gdLst/>
            <a:ahLst/>
            <a:cxnLst/>
            <a:rect l="l" t="t" r="r" b="b"/>
            <a:pathLst>
              <a:path w="2956476" h="3420496">
                <a:moveTo>
                  <a:pt x="319202" y="0"/>
                </a:moveTo>
                <a:lnTo>
                  <a:pt x="2956476" y="0"/>
                </a:lnTo>
                <a:lnTo>
                  <a:pt x="2444471" y="3420496"/>
                </a:lnTo>
                <a:lnTo>
                  <a:pt x="0" y="3420496"/>
                </a:lnTo>
                <a:lnTo>
                  <a:pt x="0" y="214651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Eva (Ostap Slyvynsky)">
            <a:extLst>
              <a:ext uri="{FF2B5EF4-FFF2-40B4-BE49-F238E27FC236}">
                <a16:creationId xmlns:a16="http://schemas.microsoft.com/office/drawing/2014/main" id="{A2B94FCA-7B46-005F-15EC-5BC3C3446B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0" r="5474" b="2"/>
          <a:stretch/>
        </p:blipFill>
        <p:spPr bwMode="auto">
          <a:xfrm>
            <a:off x="2443799" y="3437504"/>
            <a:ext cx="3151535" cy="3420496"/>
          </a:xfrm>
          <a:custGeom>
            <a:avLst/>
            <a:gdLst/>
            <a:ahLst/>
            <a:cxnLst/>
            <a:rect l="l" t="t" r="r" b="b"/>
            <a:pathLst>
              <a:path w="3151535" h="3420496">
                <a:moveTo>
                  <a:pt x="512005" y="0"/>
                </a:moveTo>
                <a:lnTo>
                  <a:pt x="3151535" y="0"/>
                </a:lnTo>
                <a:lnTo>
                  <a:pt x="2640616" y="3420496"/>
                </a:lnTo>
                <a:lnTo>
                  <a:pt x="0" y="342049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71CB63-C7C8-B463-3507-37CBDE319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9290" y="609600"/>
            <a:ext cx="3104711" cy="1320800"/>
          </a:xfrm>
        </p:spPr>
        <p:txBody>
          <a:bodyPr>
            <a:normAutofit/>
          </a:bodyPr>
          <a:lstStyle/>
          <a:p>
            <a:r>
              <a:rPr lang="en-AU" b="1" u="sng"/>
              <a:t>Ukrainian Poets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70036-74FD-C5E3-A458-DC402F56E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9290" y="2160589"/>
            <a:ext cx="3104712" cy="454001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AU" sz="1200" b="1" u="sng" dirty="0" err="1">
                <a:latin typeface="Georgia" panose="02040502050405020303" pitchFamily="18" charset="0"/>
              </a:rPr>
              <a:t>Serhig</a:t>
            </a:r>
            <a:r>
              <a:rPr lang="en-AU" sz="1200" b="1" u="sng" dirty="0">
                <a:latin typeface="Georgia" panose="02040502050405020303" pitchFamily="18" charset="0"/>
              </a:rPr>
              <a:t> </a:t>
            </a:r>
            <a:r>
              <a:rPr lang="en-AU" sz="1200" b="1" u="sng" dirty="0" err="1">
                <a:latin typeface="Georgia" panose="02040502050405020303" pitchFamily="18" charset="0"/>
              </a:rPr>
              <a:t>Zhada</a:t>
            </a:r>
            <a:r>
              <a:rPr lang="en-AU" sz="1200" b="1" u="sng" dirty="0">
                <a:latin typeface="Georgia" panose="02040502050405020303" pitchFamily="18" charset="0"/>
              </a:rPr>
              <a:t> </a:t>
            </a:r>
            <a:r>
              <a:rPr lang="en-AU" sz="1200" b="1" i="1" u="sng" dirty="0">
                <a:latin typeface="Georgia" panose="02040502050405020303" pitchFamily="18" charset="0"/>
              </a:rPr>
              <a:t>	</a:t>
            </a:r>
            <a:r>
              <a:rPr lang="en-AU" sz="1100" i="1" dirty="0">
                <a:latin typeface="Georgia" panose="02040502050405020303" pitchFamily="18" charset="0"/>
              </a:rPr>
              <a:t>	</a:t>
            </a:r>
          </a:p>
          <a:p>
            <a:pPr>
              <a:lnSpc>
                <a:spcPct val="90000"/>
              </a:lnSpc>
            </a:pPr>
            <a:r>
              <a:rPr lang="en-AU" sz="1100" i="1" dirty="0">
                <a:latin typeface="Georgia" panose="02040502050405020303" pitchFamily="18" charset="0"/>
              </a:rPr>
              <a:t> So I’ll talk about it</a:t>
            </a:r>
            <a:r>
              <a:rPr lang="en-AU" sz="1100" i="1" u="sng" kern="0" dirty="0">
                <a:latin typeface="Georgia" panose="02040502050405020303" pitchFamily="18" charset="0"/>
                <a:ea typeface="Times New Roman" panose="02020603050405020304" pitchFamily="18" charset="0"/>
              </a:rPr>
              <a:t>	</a:t>
            </a:r>
            <a:r>
              <a:rPr lang="en-AU" sz="1100" i="1" kern="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	As If This Winter Never Happened</a:t>
            </a:r>
            <a:r>
              <a:rPr lang="en-AU" sz="1100" kern="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 </a:t>
            </a:r>
            <a:endParaRPr lang="en-AU" sz="1100" dirty="0">
              <a:latin typeface="Georgia" panose="02040502050405020303" pitchFamily="18" charset="0"/>
            </a:endParaRPr>
          </a:p>
          <a:p>
            <a:pPr>
              <a:lnSpc>
                <a:spcPct val="90000"/>
              </a:lnSpc>
            </a:pPr>
            <a:r>
              <a:rPr lang="en-AU" sz="1100" dirty="0">
                <a:latin typeface="Georgia" panose="02040502050405020303" pitchFamily="18" charset="0"/>
                <a:hlinkClick r:id="rId6"/>
              </a:rPr>
              <a:t>135 Two poems - Serhiy Zhadan (youtube.com)</a:t>
            </a:r>
            <a:r>
              <a:rPr lang="en-AU" sz="1100" dirty="0">
                <a:latin typeface="Georgia" panose="02040502050405020303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endParaRPr lang="en-AU" sz="1100" dirty="0">
              <a:latin typeface="Georgia" panose="02040502050405020303" pitchFamily="18" charset="0"/>
            </a:endParaRPr>
          </a:p>
          <a:p>
            <a:pPr>
              <a:lnSpc>
                <a:spcPct val="90000"/>
              </a:lnSpc>
            </a:pPr>
            <a:r>
              <a:rPr lang="en-AU" sz="1100" b="1" u="sng" dirty="0">
                <a:latin typeface="Georgia" panose="02040502050405020303" pitchFamily="18" charset="0"/>
              </a:rPr>
              <a:t>Iya Kiva  </a:t>
            </a:r>
            <a:r>
              <a:rPr lang="en-AU" sz="1100" dirty="0">
                <a:latin typeface="Georgia" panose="02040502050405020303" pitchFamily="18" charset="0"/>
              </a:rPr>
              <a:t>-</a:t>
            </a:r>
            <a:r>
              <a:rPr lang="en-AU" sz="1100" i="1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memory dries like grass in summer’s garden </a:t>
            </a:r>
            <a:endParaRPr lang="en-AU" sz="1100" i="1" dirty="0">
              <a:latin typeface="Georgia" panose="02040502050405020303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100" dirty="0">
                <a:hlinkClick r:id="rId7"/>
              </a:rPr>
              <a:t>April 24 🇺🇦 - Untitled “memory dries like grass…” by Iya Kiva | read by Kirk Lawrence-Howard (youtube.com)</a:t>
            </a:r>
            <a:endParaRPr lang="en-AU" sz="1100" dirty="0">
              <a:latin typeface="Georgia" panose="02040502050405020303" pitchFamily="18" charset="0"/>
            </a:endParaRPr>
          </a:p>
          <a:p>
            <a:pPr>
              <a:lnSpc>
                <a:spcPct val="90000"/>
              </a:lnSpc>
            </a:pPr>
            <a:r>
              <a:rPr lang="en-AU" sz="1100" b="1" u="sng" dirty="0">
                <a:latin typeface="Georgia" panose="02040502050405020303" pitchFamily="18" charset="0"/>
              </a:rPr>
              <a:t>Halyna Kruk </a:t>
            </a:r>
            <a:r>
              <a:rPr lang="en-AU" sz="1100" dirty="0">
                <a:latin typeface="Georgia" panose="02040502050405020303" pitchFamily="18" charset="0"/>
              </a:rPr>
              <a:t>–</a:t>
            </a:r>
            <a:r>
              <a:rPr lang="en-AU" sz="1100" i="1" dirty="0"/>
              <a:t>Untitled		</a:t>
            </a:r>
            <a:endParaRPr lang="en-AU" sz="1100" i="1" dirty="0">
              <a:effectLst/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AU" sz="1100" dirty="0">
                <a:latin typeface="Georgia" panose="02040502050405020303" pitchFamily="18" charset="0"/>
              </a:rPr>
              <a:t>Bifurcation point			</a:t>
            </a:r>
          </a:p>
          <a:p>
            <a:pPr>
              <a:lnSpc>
                <a:spcPct val="90000"/>
              </a:lnSpc>
            </a:pPr>
            <a:r>
              <a:rPr lang="en-AU" sz="1100" b="1" i="1" dirty="0"/>
              <a:t>Untitled</a:t>
            </a:r>
          </a:p>
          <a:p>
            <a:pPr>
              <a:lnSpc>
                <a:spcPct val="90000"/>
              </a:lnSpc>
            </a:pPr>
            <a:r>
              <a:rPr lang="en-AU" sz="1200" b="1" u="sng" dirty="0" err="1">
                <a:latin typeface="Georgia" panose="02040502050405020303" pitchFamily="18" charset="0"/>
              </a:rPr>
              <a:t>Ostap</a:t>
            </a:r>
            <a:r>
              <a:rPr lang="en-AU" sz="1200" b="1" u="sng" dirty="0">
                <a:latin typeface="Georgia" panose="02040502050405020303" pitchFamily="18" charset="0"/>
              </a:rPr>
              <a:t> </a:t>
            </a:r>
            <a:r>
              <a:rPr lang="en-AU" sz="1200" b="1" u="sng" dirty="0" err="1">
                <a:latin typeface="Georgia" panose="02040502050405020303" pitchFamily="18" charset="0"/>
              </a:rPr>
              <a:t>Slyvynsky</a:t>
            </a:r>
            <a:r>
              <a:rPr lang="en-AU" sz="1200" b="1" u="sng" dirty="0">
                <a:latin typeface="Georgia" panose="02040502050405020303" pitchFamily="18" charset="0"/>
              </a:rPr>
              <a:t> </a:t>
            </a:r>
            <a:r>
              <a:rPr lang="en-AU" sz="1100" b="1" dirty="0">
                <a:latin typeface="Georgia" panose="02040502050405020303" pitchFamily="18" charset="0"/>
              </a:rPr>
              <a:t>- </a:t>
            </a:r>
            <a:r>
              <a:rPr lang="en-AU" sz="1100" i="1" dirty="0">
                <a:latin typeface="Georgia" panose="02040502050405020303" pitchFamily="18" charset="0"/>
              </a:rPr>
              <a:t>Amber</a:t>
            </a:r>
          </a:p>
          <a:p>
            <a:pPr>
              <a:lnSpc>
                <a:spcPct val="90000"/>
              </a:lnSpc>
            </a:pPr>
            <a:r>
              <a:rPr lang="en-AU" sz="1100">
                <a:latin typeface="Georgia" panose="02040502050405020303" pitchFamily="18" charset="0"/>
                <a:hlinkClick r:id="rId8"/>
              </a:rPr>
              <a:t>“</a:t>
            </a:r>
            <a:endParaRPr lang="en-AU" sz="1100">
              <a:latin typeface="Georgia" panose="02040502050405020303" pitchFamily="18" charset="0"/>
            </a:endParaRPr>
          </a:p>
          <a:p>
            <a:pPr>
              <a:lnSpc>
                <a:spcPct val="90000"/>
              </a:lnSpc>
            </a:pPr>
            <a:r>
              <a:rPr lang="en-AU" sz="1100">
                <a:latin typeface="Georgia" panose="02040502050405020303" pitchFamily="18" charset="0"/>
              </a:rPr>
              <a:t>Back </a:t>
            </a:r>
            <a:r>
              <a:rPr lang="en-AU" sz="1100" dirty="0">
                <a:latin typeface="Georgia" panose="02040502050405020303" pitchFamily="18" charset="0"/>
              </a:rPr>
              <a:t>to Omar </a:t>
            </a:r>
            <a:r>
              <a:rPr lang="en-AU" sz="1100" dirty="0" err="1">
                <a:latin typeface="Georgia" panose="02040502050405020303" pitchFamily="18" charset="0"/>
              </a:rPr>
              <a:t>Sakr</a:t>
            </a:r>
            <a:endParaRPr lang="en-AU" sz="11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435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068E3-DC77-41D6-BF53-9D0257BBE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246" y="776991"/>
            <a:ext cx="8596668" cy="454702"/>
          </a:xfrm>
        </p:spPr>
        <p:txBody>
          <a:bodyPr>
            <a:normAutofit fontScale="90000"/>
          </a:bodyPr>
          <a:lstStyle/>
          <a:p>
            <a:r>
              <a:rPr lang="en-AU" sz="2000" dirty="0"/>
              <a:t>Writing a Duplex – </a:t>
            </a:r>
            <a:r>
              <a:rPr lang="en-US" sz="2000" b="1" i="0" cap="all" dirty="0">
                <a:solidFill>
                  <a:srgbClr val="555555"/>
                </a:solidFill>
                <a:effectLst/>
                <a:highlight>
                  <a:srgbClr val="F6F6F6"/>
                </a:highlight>
                <a:latin typeface="nimbus-sans"/>
              </a:rPr>
              <a:t>Jericho Brown……,</a:t>
            </a:r>
            <a:r>
              <a:rPr lang="en-US" sz="2000" b="1" i="1" cap="all" dirty="0">
                <a:solidFill>
                  <a:srgbClr val="555555"/>
                </a:solidFill>
                <a:effectLst/>
                <a:highlight>
                  <a:srgbClr val="F6F6F6"/>
                </a:highlight>
                <a:latin typeface="nimbus-sans"/>
              </a:rPr>
              <a:t>Duplex (I begin with love)</a:t>
            </a:r>
            <a:br>
              <a:rPr lang="en-US" sz="2000" b="1" i="1" cap="all" dirty="0">
                <a:solidFill>
                  <a:srgbClr val="555555"/>
                </a:solidFill>
                <a:effectLst/>
                <a:highlight>
                  <a:srgbClr val="F6F6F6"/>
                </a:highlight>
                <a:latin typeface="nimbus-sans"/>
              </a:rPr>
            </a:br>
            <a:endParaRPr lang="en-AU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8C50C-ADFA-086E-BFF1-C8453246C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06" y="266700"/>
            <a:ext cx="11329787" cy="7312077"/>
          </a:xfrm>
        </p:spPr>
        <p:txBody>
          <a:bodyPr>
            <a:noAutofit/>
          </a:bodyPr>
          <a:lstStyle/>
          <a:p>
            <a:pPr fontAlgn="base"/>
            <a:r>
              <a:rPr lang="en-US" sz="2000" b="0" i="0" dirty="0">
                <a:solidFill>
                  <a:srgbClr val="4B4B4B"/>
                </a:solidFill>
                <a:effectLst/>
                <a:highlight>
                  <a:srgbClr val="FFFFFF"/>
                </a:highlight>
                <a:latin typeface="adobe-garamond-pro"/>
              </a:rPr>
              <a:t> </a:t>
            </a:r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6F6F6"/>
                </a:highlight>
                <a:latin typeface="ff-tisa-web-pro"/>
              </a:rPr>
              <a:t>I begin with love, hoping to end there</a:t>
            </a:r>
            <a:r>
              <a:rPr lang="en-US" sz="2000" b="0" i="0" dirty="0">
                <a:solidFill>
                  <a:srgbClr val="FF0000"/>
                </a:solidFill>
                <a:effectLst/>
                <a:highlight>
                  <a:srgbClr val="F6F6F6"/>
                </a:highlight>
                <a:latin typeface="ff-tisa-web-pro"/>
              </a:rPr>
              <a:t>. (line one)</a:t>
            </a:r>
          </a:p>
          <a:p>
            <a:pPr fontAlgn="base"/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6F6F6"/>
                </a:highlight>
                <a:latin typeface="ff-tisa-web-pro"/>
              </a:rPr>
              <a:t> I don’t want to leave a messy corpse. (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change impression of 1</a:t>
            </a:r>
            <a:r>
              <a:rPr lang="en-US" sz="2000" b="0" i="0" baseline="3000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st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 in an unexpected way</a:t>
            </a:r>
          </a:p>
          <a:p>
            <a:pPr fontAlgn="base"/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I </a:t>
            </a:r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6F6F6"/>
                </a:highlight>
                <a:latin typeface="ff-tisa-web-pro"/>
              </a:rPr>
              <a:t>don’t want to leave a messy corpse (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echo the second line)</a:t>
            </a:r>
          </a:p>
          <a:p>
            <a:pPr algn="l" fontAlgn="base"/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6F6F6"/>
                </a:highlight>
                <a:latin typeface="ff-tisa-web-pro"/>
              </a:rPr>
              <a:t>     Full of medicines that turn in the sun. (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change impression of 3</a:t>
            </a:r>
            <a:r>
              <a:rPr lang="en-US" sz="2000" b="0" i="0" baseline="3000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rd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 line in an unexpected way)</a:t>
            </a:r>
          </a:p>
          <a:p>
            <a:pPr algn="l" fontAlgn="base"/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6F6F6"/>
                </a:highlight>
                <a:latin typeface="ff-tisa-web-pro"/>
              </a:rPr>
              <a:t> 			Some of my medicines turn in the sun. (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echoes 4</a:t>
            </a:r>
            <a:r>
              <a:rPr lang="en-US" sz="2000" b="0" i="0" baseline="3000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th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 line) </a:t>
            </a:r>
          </a:p>
          <a:p>
            <a:pPr algn="l" fontAlgn="base"/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6F6F6"/>
                </a:highlight>
                <a:latin typeface="ff-tisa-web-pro"/>
              </a:rPr>
              <a:t>Some of us don’t need hell to be good. 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(changes impression of  5</a:t>
            </a:r>
            <a:r>
              <a:rPr lang="en-US" sz="2000" b="0" i="0" baseline="3000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th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 line in an unexpected way)</a:t>
            </a:r>
          </a:p>
          <a:p>
            <a:pPr algn="l" fontAlgn="base"/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6F6F6"/>
                </a:highlight>
                <a:latin typeface="ff-tisa-web-pro"/>
              </a:rPr>
              <a:t>        		Those who need least, need hell to be good. (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echoes 6</a:t>
            </a:r>
            <a:r>
              <a:rPr lang="en-US" sz="2000" b="0" i="0" baseline="3000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th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 line)</a:t>
            </a:r>
          </a:p>
          <a:p>
            <a:pPr algn="l" fontAlgn="base"/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6F6F6"/>
                </a:highlight>
                <a:latin typeface="ff-tisa-web-pro"/>
              </a:rPr>
              <a:t>       What are the symptoms of </a:t>
            </a:r>
            <a:r>
              <a:rPr lang="en-US" sz="2000" b="0" i="1" dirty="0">
                <a:solidFill>
                  <a:srgbClr val="000000"/>
                </a:solidFill>
                <a:effectLst/>
                <a:highlight>
                  <a:srgbClr val="F6F6F6"/>
                </a:highlight>
                <a:latin typeface="ff-tisa-web-pro"/>
              </a:rPr>
              <a:t>your</a:t>
            </a:r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6F6F6"/>
                </a:highlight>
                <a:latin typeface="ff-tisa-web-pro"/>
              </a:rPr>
              <a:t> sickness? (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changes impression  of 7</a:t>
            </a:r>
            <a:r>
              <a:rPr lang="en-US" sz="2000" b="0" i="0" baseline="3000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th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 line unexpectedly)</a:t>
            </a:r>
          </a:p>
          <a:p>
            <a:pPr algn="l" fontAlgn="base"/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6F6F6"/>
                </a:highlight>
                <a:latin typeface="ff-tisa-web-pro"/>
              </a:rPr>
              <a:t> 			Here  is one symptom of my sickness: (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echoes  8</a:t>
            </a:r>
            <a:r>
              <a:rPr lang="en-US" sz="2000" b="0" i="0" baseline="3000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th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 line)</a:t>
            </a:r>
          </a:p>
          <a:p>
            <a:pPr algn="l" fontAlgn="base"/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6F6F6"/>
                </a:highlight>
                <a:latin typeface="ff-tisa-web-pro"/>
              </a:rPr>
              <a:t>Men who love me are men who miss me. (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changes  impression of 9</a:t>
            </a:r>
            <a:r>
              <a:rPr lang="en-US" sz="2000" b="0" i="0" baseline="3000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th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 line  unexpectedly</a:t>
            </a:r>
          </a:p>
          <a:p>
            <a:pPr algn="l" fontAlgn="base"/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6F6F6"/>
                </a:highlight>
                <a:latin typeface="ff-tisa-web-pro"/>
              </a:rPr>
              <a:t>        Men who leave me are men who miss me (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echoes 10</a:t>
            </a:r>
            <a:r>
              <a:rPr lang="en-US" sz="2000" b="0" i="0" baseline="3000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th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 line)</a:t>
            </a:r>
          </a:p>
          <a:p>
            <a:pPr algn="l" fontAlgn="base"/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6F6F6"/>
                </a:highlight>
                <a:latin typeface="ff-tisa-web-pro"/>
              </a:rPr>
              <a:t>     In the dream where I am an island. (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changes impression of 11</a:t>
            </a:r>
            <a:r>
              <a:rPr lang="en-US" sz="2000" b="0" i="0" baseline="3000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th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 line)</a:t>
            </a:r>
          </a:p>
          <a:p>
            <a:pPr lvl="2" fontAlgn="base"/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6F6F6"/>
                </a:highlight>
                <a:latin typeface="ff-tisa-web-pro"/>
              </a:rPr>
              <a:t> In the dream where I am an island, (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repeats line 12)</a:t>
            </a:r>
          </a:p>
          <a:p>
            <a:pPr algn="l" fontAlgn="base"/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6F6F6"/>
                </a:highlight>
                <a:latin typeface="ff-tisa-web-pro"/>
              </a:rPr>
              <a:t>I </a:t>
            </a:r>
            <a:r>
              <a:rPr lang="en-US" sz="2000" dirty="0">
                <a:solidFill>
                  <a:srgbClr val="000000"/>
                </a:solidFill>
                <a:highlight>
                  <a:srgbClr val="F6F6F6"/>
                </a:highlight>
                <a:latin typeface="ff-tisa-web-pro"/>
              </a:rPr>
              <a:t>gr</a:t>
            </a:r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6F6F6"/>
                </a:highlight>
                <a:latin typeface="ff-tisa-web-pro"/>
              </a:rPr>
              <a:t>ow green with hope.  I’d like to end there. </a:t>
            </a:r>
            <a:r>
              <a:rPr lang="en-US" sz="2000" b="0" i="0" dirty="0">
                <a:solidFill>
                  <a:srgbClr val="C00000"/>
                </a:solidFill>
                <a:effectLst/>
                <a:highlight>
                  <a:srgbClr val="F6F6F6"/>
                </a:highlight>
                <a:latin typeface="ff-tisa-web-pro"/>
              </a:rPr>
              <a:t>( repeat line one )</a:t>
            </a:r>
          </a:p>
          <a:p>
            <a:r>
              <a:rPr lang="en-AU" sz="2400" b="1" dirty="0"/>
              <a:t>( I begin with love – Jericho Brown) - </a:t>
            </a:r>
            <a:r>
              <a:rPr lang="en-AU" sz="2400" dirty="0">
                <a:hlinkClick r:id="rId2"/>
              </a:rPr>
              <a:t>Bing Videos</a:t>
            </a:r>
            <a:endParaRPr lang="en-AU" sz="2400" b="1" dirty="0"/>
          </a:p>
        </p:txBody>
      </p:sp>
    </p:spTree>
    <p:extLst>
      <p:ext uri="{BB962C8B-B14F-4D97-AF65-F5344CB8AC3E}">
        <p14:creationId xmlns:p14="http://schemas.microsoft.com/office/powerpoint/2010/main" val="1475686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6A700-273C-7713-435B-18E4D1382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sz="3600" dirty="0"/>
              <a:t>Common traits particular to ‘war poetry’?</a:t>
            </a:r>
            <a:br>
              <a:rPr lang="en-AU" sz="3600" dirty="0"/>
            </a:b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260A1-1787-AB05-AC09-F5C2E1BC1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400" dirty="0"/>
              <a:t>1. Repetition, chants, litanies, mantras, incantations with intention -religious association</a:t>
            </a:r>
          </a:p>
          <a:p>
            <a:r>
              <a:rPr lang="en-AU" sz="2400" dirty="0"/>
              <a:t>2. Indirect descriptions, use of metaphors – direct description too horrible to write</a:t>
            </a:r>
          </a:p>
          <a:p>
            <a:r>
              <a:rPr lang="en-AU" sz="2400" dirty="0"/>
              <a:t>3. A lot of questioning</a:t>
            </a:r>
          </a:p>
          <a:p>
            <a:r>
              <a:rPr lang="en-AU" sz="2400" dirty="0"/>
              <a:t>4. Humour, use of the absurd</a:t>
            </a:r>
          </a:p>
          <a:p>
            <a:r>
              <a:rPr lang="en-AU" sz="2400" dirty="0"/>
              <a:t>5. Using phrases </a:t>
            </a:r>
            <a:r>
              <a:rPr lang="en-AU" sz="2400"/>
              <a:t>found in media (common use)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186036918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1053</TotalTime>
  <Words>873</Words>
  <Application>Microsoft Office PowerPoint</Application>
  <PresentationFormat>Widescreen</PresentationFormat>
  <Paragraphs>104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2" baseType="lpstr">
      <vt:lpstr>ADLaM Display</vt:lpstr>
      <vt:lpstr>adobe-garamond-pro</vt:lpstr>
      <vt:lpstr>Angsana New</vt:lpstr>
      <vt:lpstr>Aptos</vt:lpstr>
      <vt:lpstr>Arial</vt:lpstr>
      <vt:lpstr>Calibri</vt:lpstr>
      <vt:lpstr>ff-tisa-web-pro</vt:lpstr>
      <vt:lpstr>Franklin Gothic Medium Cond</vt:lpstr>
      <vt:lpstr>Georgia</vt:lpstr>
      <vt:lpstr>nimbus-sans</vt:lpstr>
      <vt:lpstr>Trebuchet MS</vt:lpstr>
      <vt:lpstr>Wingdings 3</vt:lpstr>
      <vt:lpstr>Facet</vt:lpstr>
      <vt:lpstr>“Poets go to War”</vt:lpstr>
      <vt:lpstr>Context in a broken duplex by Omar Sukar  </vt:lpstr>
      <vt:lpstr>Questions to ponder…</vt:lpstr>
      <vt:lpstr>ISRAELI  POETS</vt:lpstr>
      <vt:lpstr>OETS </vt:lpstr>
      <vt:lpstr>RUSSIAN POETS</vt:lpstr>
      <vt:lpstr>Ukrainian Poets</vt:lpstr>
      <vt:lpstr>Writing a Duplex – Jericho Brown……,Duplex (I begin with love) </vt:lpstr>
      <vt:lpstr>Common traits particular to ‘war poetry’?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“Poets go to War”  Queenscliff Library   Saturday 24 August from 10am to 12noon</dc:title>
  <dc:creator>john Bartlett</dc:creator>
  <cp:lastModifiedBy>john Bartlett</cp:lastModifiedBy>
  <cp:revision>51</cp:revision>
  <dcterms:created xsi:type="dcterms:W3CDTF">2024-05-17T00:58:47Z</dcterms:created>
  <dcterms:modified xsi:type="dcterms:W3CDTF">2024-08-22T00:52:22Z</dcterms:modified>
</cp:coreProperties>
</file>